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28"/>
  </p:handoutMasterIdLst>
  <p:sldIdLst>
    <p:sldId id="256" r:id="rId5"/>
    <p:sldId id="257" r:id="rId6"/>
    <p:sldId id="301" r:id="rId7"/>
    <p:sldId id="258" r:id="rId8"/>
    <p:sldId id="259" r:id="rId9"/>
    <p:sldId id="263" r:id="rId10"/>
    <p:sldId id="261" r:id="rId11"/>
    <p:sldId id="262" r:id="rId12"/>
    <p:sldId id="260" r:id="rId13"/>
    <p:sldId id="264" r:id="rId14"/>
    <p:sldId id="302" r:id="rId15"/>
    <p:sldId id="304" r:id="rId16"/>
    <p:sldId id="308" r:id="rId17"/>
    <p:sldId id="307" r:id="rId18"/>
    <p:sldId id="309" r:id="rId19"/>
    <p:sldId id="310" r:id="rId20"/>
    <p:sldId id="311" r:id="rId21"/>
    <p:sldId id="305" r:id="rId22"/>
    <p:sldId id="312" r:id="rId23"/>
    <p:sldId id="266" r:id="rId24"/>
    <p:sldId id="298" r:id="rId25"/>
    <p:sldId id="313" r:id="rId26"/>
    <p:sldId id="300" r:id="rId27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521415D9-36F7-43E2-AB2F-B90AF26B5E84}">
      <p14:sectionLst xmlns:p14="http://schemas.microsoft.com/office/powerpoint/2010/main">
        <p14:section name="Section sans titre" id="{93D44340-55F5-5E40-A56B-AE91EFB64A02}">
          <p14:sldIdLst>
            <p14:sldId id="256"/>
            <p14:sldId id="257"/>
            <p14:sldId id="301"/>
            <p14:sldId id="258"/>
            <p14:sldId id="259"/>
            <p14:sldId id="263"/>
            <p14:sldId id="261"/>
            <p14:sldId id="262"/>
            <p14:sldId id="260"/>
            <p14:sldId id="264"/>
            <p14:sldId id="302"/>
            <p14:sldId id="304"/>
            <p14:sldId id="308"/>
            <p14:sldId id="307"/>
            <p14:sldId id="309"/>
            <p14:sldId id="310"/>
            <p14:sldId id="311"/>
            <p14:sldId id="305"/>
            <p14:sldId id="312"/>
            <p14:sldId id="266"/>
            <p14:sldId id="298"/>
            <p14:sldId id="313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3DD"/>
    <a:srgbClr val="5B97B2"/>
    <a:srgbClr val="B8C3C9"/>
    <a:srgbClr val="EAEAEA"/>
    <a:srgbClr val="B53484"/>
    <a:srgbClr val="FDB748"/>
    <a:srgbClr val="5794AC"/>
    <a:srgbClr val="B8C2C7"/>
    <a:srgbClr val="F1F2F2"/>
    <a:srgbClr val="B8C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5"/>
  </p:normalViewPr>
  <p:slideViewPr>
    <p:cSldViewPr snapToGrid="0" showGuides="1">
      <p:cViewPr varScale="1">
        <p:scale>
          <a:sx n="75" d="100"/>
          <a:sy n="75" d="100"/>
        </p:scale>
        <p:origin x="166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96" y="5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085B-F293-8A47-998C-72BA777B3D55}" type="datetimeFigureOut">
              <a:rPr lang="fr-FR" smtClean="0"/>
              <a:t>13/02/2024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C9958-8F13-ED4B-B7B8-0B6C2A1BE3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149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60434"/>
            <a:ext cx="9144000" cy="3975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0" y="1727653"/>
            <a:ext cx="8064500" cy="1184940"/>
          </a:xfrm>
        </p:spPr>
        <p:txBody>
          <a:bodyPr lIns="88900" tIns="38100" rIns="88900" bIns="38100" anchor="b"/>
          <a:lstStyle>
            <a:lvl1pPr marL="0" indent="0"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750" y="3216135"/>
            <a:ext cx="8064500" cy="549187"/>
          </a:xfrm>
        </p:spPr>
        <p:txBody>
          <a:bodyPr>
            <a:normAutofit/>
          </a:bodyPr>
          <a:lstStyle>
            <a:lvl1pPr marL="0" indent="0" algn="ctr">
              <a:buNone/>
              <a:defRPr sz="2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2073BF-285D-BE43-9D01-2D81C47F5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22" y="4055542"/>
            <a:ext cx="4592155" cy="21146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2C3E8A-D411-7947-B5F6-07ACFF507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80" y="230800"/>
            <a:ext cx="1657235" cy="1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33555"/>
            <a:ext cx="9144000" cy="5724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78742" y="2245139"/>
            <a:ext cx="6325508" cy="41549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8742" y="3122384"/>
            <a:ext cx="6325508" cy="2830182"/>
          </a:xfrm>
          <a:noFill/>
        </p:spPr>
        <p:txBody>
          <a:bodyPr numCol="2" spcCol="360000">
            <a:noAutofit/>
          </a:bodyPr>
          <a:lstStyle>
            <a:lvl1pPr marL="361950" indent="-361950">
              <a:spcAft>
                <a:spcPts val="6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B47F7C-AB8F-6D4F-979D-D65531DC5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4" y="2245139"/>
            <a:ext cx="895347" cy="10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TRÉ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1192" y="2496969"/>
            <a:ext cx="7401615" cy="1329595"/>
          </a:xfrm>
        </p:spPr>
        <p:txBody>
          <a:bodyPr anchor="b"/>
          <a:lstStyle>
            <a:lvl1pPr algn="ctr">
              <a:defRPr sz="48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BEF24B-5035-AB4C-BA1B-5617FDEE4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80" y="230800"/>
            <a:ext cx="1657235" cy="1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3pPr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15910"/>
            <a:ext cx="4127250" cy="4564239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0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15911"/>
            <a:ext cx="8064250" cy="341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9261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9286875" y="5842000"/>
            <a:ext cx="2206625" cy="10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fr-FR" sz="1000">
                <a:solidFill>
                  <a:schemeClr val="bg1"/>
                </a:solidFill>
              </a:rPr>
              <a:t>IMAGE / PHOTOGRAPHIE</a:t>
            </a:r>
          </a:p>
          <a:p>
            <a:pPr eaLnBrk="1" hangingPunct="1">
              <a:defRPr/>
            </a:pPr>
            <a:r>
              <a:rPr lang="fr-FR" sz="1000">
                <a:solidFill>
                  <a:schemeClr val="bg1"/>
                </a:solidFill>
              </a:rPr>
              <a:t>Privilégier une image de format horizontal. Celle-ci doit être positionnée sur toute la largeur </a:t>
            </a:r>
            <a:br>
              <a:rPr lang="fr-FR" sz="1000">
                <a:solidFill>
                  <a:schemeClr val="bg1"/>
                </a:solidFill>
              </a:rPr>
            </a:br>
            <a:r>
              <a:rPr lang="fr-FR" sz="1000">
                <a:solidFill>
                  <a:schemeClr val="bg1"/>
                </a:solidFill>
              </a:rPr>
              <a:t>de l'espace réservé et ne pas être déformée.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15910"/>
            <a:ext cx="8064250" cy="279803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Espace réservé pour une image  4"/>
          <p:cNvSpPr>
            <a:spLocks noGrp="1"/>
          </p:cNvSpPr>
          <p:nvPr>
            <p:ph type="pic" sz="quarter" idx="10"/>
          </p:nvPr>
        </p:nvSpPr>
        <p:spPr>
          <a:xfrm>
            <a:off x="0" y="4734000"/>
            <a:ext cx="9144000" cy="2124000"/>
          </a:xfrm>
          <a:solidFill>
            <a:schemeClr val="bg1">
              <a:lumMod val="95000"/>
            </a:schemeClr>
          </a:solidFill>
        </p:spPr>
        <p:txBody>
          <a:bodyPr rtlCol="0" anchor="ctr" anchorCtr="1">
            <a:normAutofit/>
          </a:bodyPr>
          <a:lstStyle>
            <a:lvl1pPr algn="ctr">
              <a:defRPr sz="1000"/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6721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9394825" y="5842000"/>
            <a:ext cx="1954213" cy="1016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fr-FR" sz="1000">
                <a:solidFill>
                  <a:schemeClr val="bg1"/>
                </a:solidFill>
              </a:rPr>
              <a:t>IMAGE / PHOTOGRAPHIE</a:t>
            </a:r>
          </a:p>
          <a:p>
            <a:pPr eaLnBrk="1" hangingPunct="1">
              <a:defRPr/>
            </a:pPr>
            <a:r>
              <a:rPr lang="fr-FR" sz="1000">
                <a:solidFill>
                  <a:schemeClr val="bg1"/>
                </a:solidFill>
              </a:rPr>
              <a:t>Privilégier une image de format horizontal. Celle-ci doit être positionnée sur toute la largeur </a:t>
            </a:r>
            <a:br>
              <a:rPr lang="fr-FR" sz="1000">
                <a:solidFill>
                  <a:schemeClr val="bg1"/>
                </a:solidFill>
              </a:rPr>
            </a:br>
            <a:r>
              <a:rPr lang="fr-FR" sz="1000">
                <a:solidFill>
                  <a:schemeClr val="bg1"/>
                </a:solidFill>
              </a:rPr>
              <a:t>de l'espace réservé et ne pas être déformée.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>
          <a:xfrm>
            <a:off x="0" y="1358900"/>
            <a:ext cx="9144000" cy="5499100"/>
          </a:xfrm>
          <a:solidFill>
            <a:schemeClr val="bg1">
              <a:lumMod val="95000"/>
            </a:schemeClr>
          </a:solidFill>
        </p:spPr>
        <p:txBody>
          <a:bodyPr rtlCol="0" anchor="ctr" anchorCtr="1">
            <a:noAutofit/>
          </a:bodyPr>
          <a:lstStyle>
            <a:lvl1pPr>
              <a:defRPr sz="1000"/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02234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RNIE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06314"/>
            <a:ext cx="9144000" cy="16516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407246-B3AF-7545-AB72-41CB5E733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65" y="1183519"/>
            <a:ext cx="6371670" cy="29341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79AF50-6BE3-6349-AB5B-79337FE5D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80" y="230800"/>
            <a:ext cx="1657235" cy="18621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F3F87F-886B-6441-B023-74CF4E2FB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4663440"/>
            <a:ext cx="8064250" cy="5343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Votre contact / service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AFBB30-F6B2-244C-B7FA-7C159EEA781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40000" y="5332468"/>
            <a:ext cx="8064250" cy="432797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Vos coordonnées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EA77D7-D752-CA40-93DA-FB1BBECD15E3}"/>
              </a:ext>
            </a:extLst>
          </p:cNvPr>
          <p:cNvSpPr txBox="1"/>
          <p:nvPr userDrawn="1"/>
        </p:nvSpPr>
        <p:spPr>
          <a:xfrm>
            <a:off x="708660" y="419481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53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1184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chemeClr val="tx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716088"/>
            <a:ext cx="8064500" cy="45640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423275" y="6478588"/>
            <a:ext cx="720725" cy="180975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>
        <p:nvSpPr>
          <p:cNvPr id="1030" name="ZoneTexte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423275" y="6499225"/>
            <a:ext cx="720725" cy="139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fld id="{260459C3-F35F-5F4A-9975-687C4D65D2A4}" type="slidenum">
              <a:rPr lang="fr-FR" sz="900" smtClean="0"/>
              <a:pPr algn="ctr" eaLnBrk="1" hangingPunct="1">
                <a:defRPr/>
              </a:pPr>
              <a:t>‹N°›</a:t>
            </a:fld>
            <a:endParaRPr lang="fr-FR" sz="9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1B578A-2BF5-834B-8865-A33CA3F246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180000"/>
            <a:ext cx="704843" cy="79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22" r:id="rId3"/>
    <p:sldLayoutId id="2147483811" r:id="rId4"/>
    <p:sldLayoutId id="2147483812" r:id="rId5"/>
    <p:sldLayoutId id="2147483813" r:id="rId6"/>
    <p:sldLayoutId id="2147483821" r:id="rId7"/>
    <p:sldLayoutId id="2147483820" r:id="rId8"/>
    <p:sldLayoutId id="2147483819" r:id="rId9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 cap="all">
          <a:solidFill>
            <a:schemeClr val="bg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ts val="2600"/>
        </a:spcAft>
        <a:defRPr sz="2000" b="1" kern="1200">
          <a:solidFill>
            <a:srgbClr val="0DA3DD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1" fontAlgn="base" hangingPunct="1">
        <a:lnSpc>
          <a:spcPts val="2300"/>
        </a:lnSpc>
        <a:spcBef>
          <a:spcPts val="500"/>
        </a:spcBef>
        <a:spcAft>
          <a:spcPct val="0"/>
        </a:spcAft>
        <a:buClr>
          <a:schemeClr val="accent1"/>
        </a:buClr>
        <a:tabLst>
          <a:tab pos="88900" algn="l"/>
        </a:tabLst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911225" indent="-28575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rgbClr val="0DA3DD"/>
        </a:buClr>
        <a:buFontTx/>
        <a:buBlip>
          <a:blip r:embed="rId13"/>
        </a:buBlip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074738" indent="-92075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tx2"/>
        </a:buClr>
        <a:buFont typeface="Arial" charset="0"/>
        <a:buChar char="-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435100" indent="-889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Font typeface="Arial" charset="0"/>
        <a:buChar char="-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faiafpipaysdelaloire.sharepoint.com/:v:/r/sites/SARTHEup/Shared%20Documents/General/communication/S%C3%A9quence%20Finale%20-%2005-12-2023.mp4?csf=1&amp;web=1&amp;e=096Y9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re 3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432112"/>
            <a:ext cx="9144000" cy="3482941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fr-FR" sz="4400" cap="none" dirty="0">
                <a:solidFill>
                  <a:srgbClr val="5B97B2"/>
                </a:solidFill>
                <a:latin typeface="Arial" charset="0"/>
                <a:ea typeface="MS PGothic" charset="0"/>
              </a:rPr>
              <a:t>P’tit déjeuner RANDSTAD</a:t>
            </a:r>
            <a:br>
              <a:rPr lang="fr-FR" cap="none" dirty="0">
                <a:solidFill>
                  <a:srgbClr val="5B97B2"/>
                </a:solidFill>
                <a:latin typeface="Arial" charset="0"/>
                <a:ea typeface="MS PGothic" charset="0"/>
              </a:rPr>
            </a:br>
            <a:r>
              <a:rPr lang="fr-FR" sz="3600" cap="none" dirty="0">
                <a:solidFill>
                  <a:srgbClr val="5B97B2"/>
                </a:solidFill>
                <a:latin typeface="Arial" charset="0"/>
                <a:ea typeface="MS PGothic" charset="0"/>
              </a:rPr>
              <a:t>Nos opportunités </a:t>
            </a:r>
            <a:br>
              <a:rPr lang="fr-FR" sz="3600" cap="none" dirty="0">
                <a:solidFill>
                  <a:srgbClr val="5B97B2"/>
                </a:solidFill>
                <a:latin typeface="Arial" charset="0"/>
                <a:ea typeface="MS PGothic" charset="0"/>
              </a:rPr>
            </a:br>
            <a:r>
              <a:rPr lang="fr-FR" sz="3600" cap="none" dirty="0">
                <a:solidFill>
                  <a:srgbClr val="5B97B2"/>
                </a:solidFill>
                <a:latin typeface="Arial" charset="0"/>
                <a:ea typeface="MS PGothic" charset="0"/>
              </a:rPr>
              <a:t>nouveau programme régional </a:t>
            </a:r>
            <a:br>
              <a:rPr lang="fr-FR" sz="3600" cap="none" dirty="0">
                <a:latin typeface="Arial" charset="0"/>
                <a:ea typeface="MS PGothic" charset="0"/>
              </a:rPr>
            </a:br>
            <a:r>
              <a:rPr lang="fr-FR" sz="3600" cap="none" dirty="0">
                <a:latin typeface="Arial" charset="0"/>
                <a:ea typeface="MS PGothic" charset="0"/>
              </a:rPr>
              <a:t>[ 1 emploi = 1 formation ]</a:t>
            </a:r>
            <a:endParaRPr lang="fr-FR" cap="none" dirty="0">
              <a:latin typeface="Arial" charset="0"/>
              <a:ea typeface="MS PGothic" charset="0"/>
            </a:endParaRPr>
          </a:p>
        </p:txBody>
      </p:sp>
      <p:sp>
        <p:nvSpPr>
          <p:cNvPr id="8195" name="Espace réservé de la date 3"/>
          <p:cNvSpPr txBox="1">
            <a:spLocks noChangeArrowheads="1"/>
          </p:cNvSpPr>
          <p:nvPr/>
        </p:nvSpPr>
        <p:spPr bwMode="auto">
          <a:xfrm>
            <a:off x="7262037" y="6492875"/>
            <a:ext cx="1948269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chemeClr val="bg1"/>
                </a:solidFill>
              </a:rPr>
              <a:t>13/02/2024</a:t>
            </a:r>
          </a:p>
        </p:txBody>
      </p:sp>
      <p:pic>
        <p:nvPicPr>
          <p:cNvPr id="9" name="Image 8" descr="Une image contenant Police, Bleu électrique, logo, conception&#10;&#10;Description générée automatiquement">
            <a:extLst>
              <a:ext uri="{FF2B5EF4-FFF2-40B4-BE49-F238E27FC236}">
                <a16:creationId xmlns:a16="http://schemas.microsoft.com/office/drawing/2014/main" id="{DB43669F-4EC2-1CE1-484B-DE0E8D63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5001456"/>
            <a:ext cx="1227339" cy="1227339"/>
          </a:xfrm>
          <a:prstGeom prst="rect">
            <a:avLst/>
          </a:prstGeom>
        </p:spPr>
      </p:pic>
      <p:pic>
        <p:nvPicPr>
          <p:cNvPr id="11" name="Image 10" descr="Une image contenant Police, Graphique, Bleu électrique, graphisme&#10;&#10;Description générée automatiquement">
            <a:extLst>
              <a:ext uri="{FF2B5EF4-FFF2-40B4-BE49-F238E27FC236}">
                <a16:creationId xmlns:a16="http://schemas.microsoft.com/office/drawing/2014/main" id="{FD7D509A-9916-5B69-0FFB-B61C1778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72" y="5096891"/>
            <a:ext cx="2176583" cy="103646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484B8-F6B6-DECB-0B36-BDCB03D51BAE}"/>
              </a:ext>
            </a:extLst>
          </p:cNvPr>
          <p:cNvSpPr txBox="1">
            <a:spLocks/>
          </p:cNvSpPr>
          <p:nvPr/>
        </p:nvSpPr>
        <p:spPr bwMode="auto">
          <a:xfrm>
            <a:off x="1292164" y="2203835"/>
            <a:ext cx="3516786" cy="3877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2600"/>
              </a:spcAft>
              <a:defRPr sz="2000" b="1" kern="1200">
                <a:solidFill>
                  <a:srgbClr val="0DA3D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tabLst>
                <a:tab pos="88900" algn="l"/>
              </a:tabLst>
              <a:defRPr sz="1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1225" indent="-28575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rgbClr val="0DA3DD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074738" indent="-92075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435100" indent="-889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-"/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fr-FR" dirty="0">
                <a:solidFill>
                  <a:srgbClr val="5B97B2"/>
                </a:solidFill>
              </a:rPr>
              <a:t>Quel parcours ?</a:t>
            </a:r>
          </a:p>
          <a:p>
            <a:pPr defTabSz="914400">
              <a:spcAft>
                <a:spcPts val="600"/>
              </a:spcAft>
            </a:pPr>
            <a:endParaRPr lang="fr-FR" dirty="0">
              <a:solidFill>
                <a:srgbClr val="5B97B2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F9580A2-6D1D-6860-3E59-C0D24FB4998D}"/>
              </a:ext>
            </a:extLst>
          </p:cNvPr>
          <p:cNvSpPr txBox="1">
            <a:spLocks/>
          </p:cNvSpPr>
          <p:nvPr/>
        </p:nvSpPr>
        <p:spPr bwMode="auto">
          <a:xfrm>
            <a:off x="4267199" y="4401128"/>
            <a:ext cx="3773383" cy="13715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2600"/>
              </a:spcAft>
              <a:defRPr sz="2000" b="1" kern="1200">
                <a:solidFill>
                  <a:srgbClr val="0DA3DD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tabLst>
                <a:tab pos="88900" algn="l"/>
              </a:tabLst>
              <a:defRPr sz="16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1225" indent="-28575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rgbClr val="0DA3DD"/>
              </a:buClr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074738" indent="-92075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435100" indent="-889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-"/>
              <a:defRPr sz="1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fr-FR" dirty="0">
                <a:solidFill>
                  <a:srgbClr val="5B97B2"/>
                </a:solidFill>
              </a:rPr>
              <a:t>Tout type de parcours standard ou sur mesure dont les exemples suivants </a:t>
            </a:r>
          </a:p>
          <a:p>
            <a:pPr defTabSz="914400">
              <a:spcAft>
                <a:spcPts val="600"/>
              </a:spcAft>
            </a:pPr>
            <a:endParaRPr lang="fr-FR" dirty="0">
              <a:solidFill>
                <a:srgbClr val="5B97B2"/>
              </a:solidFill>
            </a:endParaRPr>
          </a:p>
        </p:txBody>
      </p:sp>
      <p:pic>
        <p:nvPicPr>
          <p:cNvPr id="6" name="Picture 2" descr="Quel sont vos besoins ? - API">
            <a:extLst>
              <a:ext uri="{FF2B5EF4-FFF2-40B4-BE49-F238E27FC236}">
                <a16:creationId xmlns:a16="http://schemas.microsoft.com/office/drawing/2014/main" id="{63732B54-E5C1-2C01-1B68-E7614247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0" y="1529804"/>
            <a:ext cx="1735861" cy="17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E6493D-86DC-BF58-9A0C-5226E803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82"/>
          <a:stretch/>
        </p:blipFill>
        <p:spPr>
          <a:xfrm>
            <a:off x="1810403" y="3666836"/>
            <a:ext cx="2480307" cy="23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1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0" y="1402079"/>
            <a:ext cx="5887258" cy="507196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Parcours complet </a:t>
            </a:r>
            <a:r>
              <a:rPr lang="fr-FR" dirty="0">
                <a:highlight>
                  <a:srgbClr val="FFFF00"/>
                </a:highlight>
              </a:rPr>
              <a:t>Monteurs Câbleurs: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b="1" dirty="0">
                <a:solidFill>
                  <a:srgbClr val="1F497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 de compétences n°1 : L’implantation et le raccordement des équipements électriques</a:t>
            </a:r>
            <a:endParaRPr lang="fr-FR" sz="1200" dirty="0">
              <a:effectLst/>
              <a:latin typeface="Univers" panose="020B05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Préparer l'enchaînement des opérations de montage câblage d’équipements électriques </a:t>
            </a:r>
            <a:endParaRPr lang="fr-FR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Vérifier l’approvisionnement en matériels nécessaire à la fabrication des équipements électriques</a:t>
            </a:r>
            <a:endParaRPr lang="fr-FR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Implanter et raccorder des équipements électriques</a:t>
            </a:r>
            <a:endParaRPr lang="fr-FR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 fontAlgn="auto">
              <a:lnSpc>
                <a:spcPts val="1800"/>
              </a:lnSpc>
              <a:spcAft>
                <a:spcPts val="600"/>
              </a:spcAft>
            </a:pPr>
            <a:r>
              <a:rPr lang="fr-FR" sz="1200" dirty="0">
                <a:effectLst/>
                <a:latin typeface="Univers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1200" b="1" dirty="0">
                <a:solidFill>
                  <a:srgbClr val="1F497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 de compétences n°2 : Le dépannage des équipements électriques</a:t>
            </a:r>
            <a:endParaRPr lang="fr-FR" sz="1200" dirty="0">
              <a:effectLst/>
              <a:latin typeface="Univers" panose="020B05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Effectuer des contrôles et des réglages sur une installation d’équipements électriques câblés.</a:t>
            </a:r>
            <a:endParaRPr lang="fr-FR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Effectuer le dépannage des équipements électriques </a:t>
            </a:r>
            <a:endParaRPr lang="fr-FR" sz="1800" dirty="0">
              <a:effectLst/>
              <a:latin typeface="Univers" panose="020B05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fr-FR" dirty="0"/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CQPM MONTEUR CABLEUR EN EQUIPEMENTS ELECTRIQUES 2004 0230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50 à 55 jours selon option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Démarrage par groupe de 10 personnes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25">
            <a:extLst>
              <a:ext uri="{FF2B5EF4-FFF2-40B4-BE49-F238E27FC236}">
                <a16:creationId xmlns:a16="http://schemas.microsoft.com/office/drawing/2014/main" id="{3B2EDAE6-7ABF-3D77-4419-E4AD548A5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32" y="2717337"/>
            <a:ext cx="2000250" cy="213626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oupe 16">
            <a:extLst>
              <a:ext uri="{FF2B5EF4-FFF2-40B4-BE49-F238E27FC236}">
                <a16:creationId xmlns:a16="http://schemas.microsoft.com/office/drawing/2014/main" id="{CB9C094E-1464-61B6-3993-639DE0DBC073}"/>
              </a:ext>
            </a:extLst>
          </p:cNvPr>
          <p:cNvGrpSpPr/>
          <p:nvPr/>
        </p:nvGrpSpPr>
        <p:grpSpPr>
          <a:xfrm>
            <a:off x="377287" y="1811121"/>
            <a:ext cx="2625515" cy="719643"/>
            <a:chOff x="5634432" y="4378833"/>
            <a:chExt cx="3014941" cy="986409"/>
          </a:xfrm>
        </p:grpSpPr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D3D310AA-B5E4-7570-001D-76496C6ED8E5}"/>
                </a:ext>
              </a:extLst>
            </p:cNvPr>
            <p:cNvSpPr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DA06B68B-0E41-6375-34F0-C8739112CEE1}"/>
                </a:ext>
              </a:extLst>
            </p:cNvPr>
            <p:cNvSpPr txBox="1"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Electrotechnique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42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292" y="1459492"/>
            <a:ext cx="5966690" cy="52454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Parcours « court » </a:t>
            </a:r>
            <a:r>
              <a:rPr lang="fr-FR" dirty="0">
                <a:highlight>
                  <a:srgbClr val="FFFF00"/>
                </a:highlight>
              </a:rPr>
              <a:t>Monteurs Câbleurs</a:t>
            </a:r>
            <a:r>
              <a:rPr lang="fr-FR" dirty="0"/>
              <a:t>: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solidFill>
                  <a:srgbClr val="1F497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Attestation de compétences sur la base des capacités listées ci-dessous :</a:t>
            </a:r>
            <a:endParaRPr lang="fr-FR" sz="12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	Organiser l'enchaînement des opérations de montage d’un équipement électrique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	Vérifier l’approvisionnement en matériel nécessaire à la fabrication des équipements électriques</a:t>
            </a:r>
          </a:p>
          <a:p>
            <a:pPr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3.Implanter les équipement et </a:t>
            </a:r>
            <a:r>
              <a:rPr lang="fr-FR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ffectuer des câblages de commande et de puissance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4.	Rendre compte sur son activité aux services ou personnes concernés par tous moyens (rapport d’activité, avancement des étapes, problèmes rencontrés, propositions, …)</a:t>
            </a:r>
          </a:p>
          <a:p>
            <a:pPr>
              <a:spcAft>
                <a:spcPts val="600"/>
              </a:spcAft>
            </a:pPr>
            <a:endParaRPr lang="fr-FR" dirty="0"/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Attestation de formation après évaluation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 jours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Démarrage dès constitution d’un groupe de 10 personnes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25">
            <a:extLst>
              <a:ext uri="{FF2B5EF4-FFF2-40B4-BE49-F238E27FC236}">
                <a16:creationId xmlns:a16="http://schemas.microsoft.com/office/drawing/2014/main" id="{3B2EDAE6-7ABF-3D77-4419-E4AD548A5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68" y="2816002"/>
            <a:ext cx="2024197" cy="2161843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oupe 16">
            <a:extLst>
              <a:ext uri="{FF2B5EF4-FFF2-40B4-BE49-F238E27FC236}">
                <a16:creationId xmlns:a16="http://schemas.microsoft.com/office/drawing/2014/main" id="{CB9C094E-1464-61B6-3993-639DE0DBC073}"/>
              </a:ext>
            </a:extLst>
          </p:cNvPr>
          <p:cNvGrpSpPr/>
          <p:nvPr/>
        </p:nvGrpSpPr>
        <p:grpSpPr>
          <a:xfrm>
            <a:off x="377288" y="1811121"/>
            <a:ext cx="2541404" cy="775061"/>
            <a:chOff x="5634432" y="4378833"/>
            <a:chExt cx="3014941" cy="986409"/>
          </a:xfrm>
        </p:grpSpPr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D3D310AA-B5E4-7570-001D-76496C6ED8E5}"/>
                </a:ext>
              </a:extLst>
            </p:cNvPr>
            <p:cNvSpPr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DA06B68B-0E41-6375-34F0-C8739112CEE1}"/>
                </a:ext>
              </a:extLst>
            </p:cNvPr>
            <p:cNvSpPr txBox="1"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Electrotechnique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24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6880" y="1357892"/>
            <a:ext cx="5934823" cy="52454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>
                <a:highlight>
                  <a:srgbClr val="FFFF00"/>
                </a:highlight>
              </a:rPr>
              <a:t>Agent de fabrication Polyvalent </a:t>
            </a:r>
            <a:r>
              <a:rPr lang="fr-FR" dirty="0"/>
              <a:t>: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Objectifs professionnel</a:t>
            </a:r>
            <a:r>
              <a:rPr lang="fr-FR" sz="14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: </a:t>
            </a:r>
            <a:endParaRPr lang="fr-FR" sz="14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1 - Identifier et vérifier tous les éléments nécessaires à l’activité.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2 - Appliquer les règles sécurité et environnement.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3 - Réaliser les opérations professionnelles confiées.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4 - Contrôler la conformité du résultat de l’activité.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5 -  Renseigner les supports ou documents relatifs à l’activité.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6 - Réagir à une situation anormale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7 - Maintenir, nettoyer, ranger, son poste de travail.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endParaRPr lang="fr-FR" sz="105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Avec contexte métier à définir selon environnement professionnel cible</a:t>
            </a:r>
          </a:p>
          <a:p>
            <a:pPr>
              <a:spcAft>
                <a:spcPts val="600"/>
              </a:spcAft>
            </a:pPr>
            <a:endParaRPr lang="fr-FR" dirty="0"/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Attestation de formation ou certification par TP Agent de Fabrication Industriel ou CQPM Equipier Autonome de Production Industrielles)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partir de 4 semaines et jusqu’à 10 semaines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Dès constitution d’un groupe de 10 personnes 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grpSp>
        <p:nvGrpSpPr>
          <p:cNvPr id="10" name="Groupe 16">
            <a:extLst>
              <a:ext uri="{FF2B5EF4-FFF2-40B4-BE49-F238E27FC236}">
                <a16:creationId xmlns:a16="http://schemas.microsoft.com/office/drawing/2014/main" id="{CB9C094E-1464-61B6-3993-639DE0DBC073}"/>
              </a:ext>
            </a:extLst>
          </p:cNvPr>
          <p:cNvGrpSpPr/>
          <p:nvPr/>
        </p:nvGrpSpPr>
        <p:grpSpPr>
          <a:xfrm>
            <a:off x="109434" y="1829595"/>
            <a:ext cx="2513694" cy="812006"/>
            <a:chOff x="5634432" y="4378833"/>
            <a:chExt cx="3014941" cy="986409"/>
          </a:xfrm>
        </p:grpSpPr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D3D310AA-B5E4-7570-001D-76496C6ED8E5}"/>
                </a:ext>
              </a:extLst>
            </p:cNvPr>
            <p:cNvSpPr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2" name="ZoneTexte 18">
              <a:extLst>
                <a:ext uri="{FF2B5EF4-FFF2-40B4-BE49-F238E27FC236}">
                  <a16:creationId xmlns:a16="http://schemas.microsoft.com/office/drawing/2014/main" id="{DA06B68B-0E41-6375-34F0-C8739112CEE1}"/>
                </a:ext>
              </a:extLst>
            </p:cNvPr>
            <p:cNvSpPr txBox="1"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dirty="0">
                  <a:solidFill>
                    <a:srgbClr val="FFFFFF"/>
                  </a:solidFill>
                  <a:latin typeface="Arial"/>
                </a:rPr>
                <a:t>Equipier Autonome de Production et Montage</a:t>
              </a:r>
              <a:endParaRPr lang="fr-FR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699BA67-1F32-6388-F9B3-250285F5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85" y="2838120"/>
            <a:ext cx="212159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57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382" y="1357892"/>
            <a:ext cx="6122321" cy="52454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>
                <a:highlight>
                  <a:srgbClr val="FFFF00"/>
                </a:highlight>
              </a:rPr>
              <a:t>Conducteur d’Installation et de Machines Automatisées</a:t>
            </a:r>
            <a:r>
              <a:rPr lang="fr-FR" dirty="0"/>
              <a:t>: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CCP 1 : Préparer, lancer et arrêter une installation de production automatisée équipée ou non de robots.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 Préparer et approvisionner le poste de travail et les équipements périphériques.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 Démarrer, mettre en cadence et arrêter une installation de production.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	 Proposer des améliorations techniques ou organisationnelles dans un secteur de production. 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CCP 2 : Conduire une installation de production automatisée équipée ou non de robots.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 Réaliser les opérations de production.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 Contrôler les produits fabriqués.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	 Réaliser les opérations de maintenance de premier niveau et de nettoyage d'une installation de production. </a:t>
            </a:r>
          </a:p>
          <a:p>
            <a:pPr marL="442913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•	 Proposer des améliorations techniques ou organisationnelles dans un secteur de production. </a:t>
            </a:r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Le titre professionnel de : CONDUCTEUR D’INSTALLATIONS ET DE MACHINES AUTOMATISEES niveau V (code NSF : 251 u)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350 heures  avec possibilité de modules spécifiques métiers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Avril 2024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grpSp>
        <p:nvGrpSpPr>
          <p:cNvPr id="10" name="Groupe 16">
            <a:extLst>
              <a:ext uri="{FF2B5EF4-FFF2-40B4-BE49-F238E27FC236}">
                <a16:creationId xmlns:a16="http://schemas.microsoft.com/office/drawing/2014/main" id="{CB9C094E-1464-61B6-3993-639DE0DBC073}"/>
              </a:ext>
            </a:extLst>
          </p:cNvPr>
          <p:cNvGrpSpPr/>
          <p:nvPr/>
        </p:nvGrpSpPr>
        <p:grpSpPr>
          <a:xfrm>
            <a:off x="109434" y="1829595"/>
            <a:ext cx="2513694" cy="812006"/>
            <a:chOff x="5634432" y="4378833"/>
            <a:chExt cx="3014941" cy="986409"/>
          </a:xfrm>
        </p:grpSpPr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D3D310AA-B5E4-7570-001D-76496C6ED8E5}"/>
                </a:ext>
              </a:extLst>
            </p:cNvPr>
            <p:cNvSpPr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2" name="ZoneTexte 18">
              <a:extLst>
                <a:ext uri="{FF2B5EF4-FFF2-40B4-BE49-F238E27FC236}">
                  <a16:creationId xmlns:a16="http://schemas.microsoft.com/office/drawing/2014/main" id="{DA06B68B-0E41-6375-34F0-C8739112CEE1}"/>
                </a:ext>
              </a:extLst>
            </p:cNvPr>
            <p:cNvSpPr txBox="1"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Process</a:t>
              </a:r>
            </a:p>
          </p:txBody>
        </p:sp>
      </p:grpSp>
      <p:pic>
        <p:nvPicPr>
          <p:cNvPr id="13" name="Image 10">
            <a:extLst>
              <a:ext uri="{FF2B5EF4-FFF2-40B4-BE49-F238E27FC236}">
                <a16:creationId xmlns:a16="http://schemas.microsoft.com/office/drawing/2014/main" id="{8ADDA362-F4AB-9241-3C8A-DA9B79669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97" y="2820724"/>
            <a:ext cx="2267968" cy="13956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2836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89" y="1450256"/>
            <a:ext cx="5890561" cy="410079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>
                <a:highlight>
                  <a:srgbClr val="FFFF00"/>
                </a:highlight>
              </a:rPr>
              <a:t>Technicien en Maintenance Industrielle</a:t>
            </a:r>
          </a:p>
          <a:p>
            <a:pPr>
              <a:spcAft>
                <a:spcPts val="600"/>
              </a:spcAft>
            </a:pPr>
            <a:endParaRPr lang="fr-FR" sz="1200" dirty="0"/>
          </a:p>
          <a:p>
            <a:pPr>
              <a:spcAft>
                <a:spcPts val="600"/>
              </a:spcAft>
            </a:pPr>
            <a:r>
              <a:rPr lang="fr-FR" sz="1200" dirty="0"/>
              <a:t>Objectifs Professionnel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CCP - REPARER LES ELEMENTS ELECTROTECHNIQUES ET PNEUMATIQUES D'UN EQUIPEMENT INDUSTRIEL 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CCP - REPARER LES ELEMENTS MECANIQUES ET HYDRAULIQUES D'UN EQUIPEMENT INDUSTRIEL 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CCP - DIAGNOSTIQUER UNE DEFAILLANCE ET METTRE EN SERVICE UN EQUIPEMENT INDUSTRIEL AUTOMATISE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CCP - EFFECTUER LA MAINTENANCE PREVENTIVE D'EQUIPEMENTS INDUSTRIELS ET REALISER DESAMELIORATIONS A PARTIR DE PROPOSITIONS ARGUMENTEES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endParaRPr lang="fr-FR" sz="1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>
              <a:spcAft>
                <a:spcPts val="600"/>
              </a:spcAft>
            </a:pPr>
            <a:endParaRPr lang="fr-FR" sz="1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Titre Professionnel Technicien en Maintenance Industrielle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455 heures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Dès constitution d’in groupe de 10 personnes 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83B71F2E-E551-9D48-4862-12A92900A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3" y="2714953"/>
            <a:ext cx="1880701" cy="125254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e 3">
            <a:extLst>
              <a:ext uri="{FF2B5EF4-FFF2-40B4-BE49-F238E27FC236}">
                <a16:creationId xmlns:a16="http://schemas.microsoft.com/office/drawing/2014/main" id="{67CB6DC9-D597-6D91-DB55-3741319A0AC9}"/>
              </a:ext>
            </a:extLst>
          </p:cNvPr>
          <p:cNvGrpSpPr/>
          <p:nvPr/>
        </p:nvGrpSpPr>
        <p:grpSpPr>
          <a:xfrm>
            <a:off x="74095" y="1721349"/>
            <a:ext cx="2389228" cy="873023"/>
            <a:chOff x="655661" y="1436568"/>
            <a:chExt cx="2783113" cy="1055053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89EA7BA-C58A-2C7E-6EDB-9D83486F6B9D}"/>
                </a:ext>
              </a:extLst>
            </p:cNvPr>
            <p:cNvSpPr/>
            <p:nvPr/>
          </p:nvSpPr>
          <p:spPr>
            <a:xfrm>
              <a:off x="655661" y="1436568"/>
              <a:ext cx="2783113" cy="1055053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1" name="ZoneTexte 6">
              <a:extLst>
                <a:ext uri="{FF2B5EF4-FFF2-40B4-BE49-F238E27FC236}">
                  <a16:creationId xmlns:a16="http://schemas.microsoft.com/office/drawing/2014/main" id="{B57F2F9B-315A-15D8-D673-BE1A210F3B16}"/>
                </a:ext>
              </a:extLst>
            </p:cNvPr>
            <p:cNvSpPr txBox="1"/>
            <p:nvPr/>
          </p:nvSpPr>
          <p:spPr>
            <a:xfrm>
              <a:off x="655661" y="1436568"/>
              <a:ext cx="2783113" cy="105505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Maintenance industrielle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52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89" y="1450256"/>
            <a:ext cx="6086689" cy="410079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Parcours longs </a:t>
            </a:r>
            <a:r>
              <a:rPr lang="fr-FR" dirty="0">
                <a:highlight>
                  <a:srgbClr val="FFFF00"/>
                </a:highlight>
              </a:rPr>
              <a:t>Soudeur Industriel tout procédés </a:t>
            </a:r>
          </a:p>
          <a:p>
            <a:pPr>
              <a:spcAft>
                <a:spcPts val="600"/>
              </a:spcAft>
            </a:pPr>
            <a:endParaRPr lang="fr-FR" sz="1200" dirty="0"/>
          </a:p>
          <a:p>
            <a:pPr>
              <a:spcAft>
                <a:spcPts val="600"/>
              </a:spcAft>
            </a:pPr>
            <a:r>
              <a:rPr lang="fr-FR" sz="1200" dirty="0"/>
              <a:t>Objectifs Professionnel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BDC 0146 : La préparation des activités de soudage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Préparer la zone de travail et les moyens nécessaires à l’activité.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Vérifier l’approvisionnement des pièces à positionner et à assembler.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BDC 0147 : La réalisation des opérations de positionnement, de pointage et de soudage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Régler les paramètres de soudage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Réaliser un positionnement d’éléments supplémentaires, de géométrie simple sur un ensemble ou sous ensemble partiellement soudé.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Réaliser les soudures sur un ensemble préassemblé sur au moins un procédé de soudage.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Contrôler la qualité des travaux de soudure.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BDC 0145 : Le maintien de son poste de travail</a:t>
            </a:r>
          </a:p>
          <a:p>
            <a:pPr marL="534988" indent="-171450" algn="just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Réaliser la maintenance de 1er niveau du poste de travail  - Rendre compte de son activité.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endParaRPr lang="fr-FR" sz="1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>
              <a:spcAft>
                <a:spcPts val="600"/>
              </a:spcAft>
            </a:pPr>
            <a:endParaRPr lang="fr-FR" sz="1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CQPM Soudeur Assembleur Industriel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350 heures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Entrée/sortie permanente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grpSp>
        <p:nvGrpSpPr>
          <p:cNvPr id="6" name="Groupe 3">
            <a:extLst>
              <a:ext uri="{FF2B5EF4-FFF2-40B4-BE49-F238E27FC236}">
                <a16:creationId xmlns:a16="http://schemas.microsoft.com/office/drawing/2014/main" id="{67CB6DC9-D597-6D91-DB55-3741319A0AC9}"/>
              </a:ext>
            </a:extLst>
          </p:cNvPr>
          <p:cNvGrpSpPr/>
          <p:nvPr/>
        </p:nvGrpSpPr>
        <p:grpSpPr>
          <a:xfrm>
            <a:off x="74095" y="1721349"/>
            <a:ext cx="2389228" cy="873023"/>
            <a:chOff x="655661" y="1436568"/>
            <a:chExt cx="2783113" cy="1055053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89EA7BA-C58A-2C7E-6EDB-9D83486F6B9D}"/>
                </a:ext>
              </a:extLst>
            </p:cNvPr>
            <p:cNvSpPr/>
            <p:nvPr/>
          </p:nvSpPr>
          <p:spPr>
            <a:xfrm>
              <a:off x="655661" y="1436568"/>
              <a:ext cx="2783113" cy="1055053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1" name="ZoneTexte 6">
              <a:extLst>
                <a:ext uri="{FF2B5EF4-FFF2-40B4-BE49-F238E27FC236}">
                  <a16:creationId xmlns:a16="http://schemas.microsoft.com/office/drawing/2014/main" id="{B57F2F9B-315A-15D8-D673-BE1A210F3B16}"/>
                </a:ext>
              </a:extLst>
            </p:cNvPr>
            <p:cNvSpPr txBox="1"/>
            <p:nvPr/>
          </p:nvSpPr>
          <p:spPr>
            <a:xfrm>
              <a:off x="655661" y="1436568"/>
              <a:ext cx="2783113" cy="105505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Soudure</a:t>
              </a:r>
            </a:p>
          </p:txBody>
        </p:sp>
      </p:grpSp>
      <p:pic>
        <p:nvPicPr>
          <p:cNvPr id="2050" name="Picture 2" descr="Fiche métier Ingénieur soudeur : salaire, étude, rôle et compétence |  HelloWork">
            <a:extLst>
              <a:ext uri="{FF2B5EF4-FFF2-40B4-BE49-F238E27FC236}">
                <a16:creationId xmlns:a16="http://schemas.microsoft.com/office/drawing/2014/main" id="{82ECFF2C-F29A-1613-151B-CB7D3A11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2" y="2765815"/>
            <a:ext cx="1993178" cy="13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6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89" y="1450256"/>
            <a:ext cx="6086689" cy="410079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Parcours Courts </a:t>
            </a:r>
            <a:r>
              <a:rPr lang="fr-FR" dirty="0">
                <a:highlight>
                  <a:srgbClr val="FFFF00"/>
                </a:highlight>
              </a:rPr>
              <a:t>Soudure</a:t>
            </a:r>
          </a:p>
          <a:p>
            <a:pPr>
              <a:spcAft>
                <a:spcPts val="600"/>
              </a:spcAft>
            </a:pPr>
            <a:endParaRPr lang="fr-FR" sz="1200" dirty="0"/>
          </a:p>
          <a:p>
            <a:pPr>
              <a:spcAft>
                <a:spcPts val="600"/>
              </a:spcAft>
            </a:pPr>
            <a:r>
              <a:rPr lang="fr-FR" sz="1200" dirty="0"/>
              <a:t>Initiation à la soudure – TIG MIG MAG EE Brasage…</a:t>
            </a:r>
          </a:p>
          <a:p>
            <a:pPr>
              <a:spcAft>
                <a:spcPts val="600"/>
              </a:spcAft>
            </a:pPr>
            <a:endParaRPr lang="fr-FR" sz="1200" dirty="0"/>
          </a:p>
          <a:p>
            <a:pPr>
              <a:spcAft>
                <a:spcPts val="600"/>
              </a:spcAft>
            </a:pPr>
            <a:r>
              <a:rPr lang="fr-FR" sz="1200" dirty="0"/>
              <a:t>Perfectionnement à la soudure – TIG MIG MAG EE Brasage…</a:t>
            </a:r>
          </a:p>
          <a:p>
            <a:pPr>
              <a:spcAft>
                <a:spcPts val="600"/>
              </a:spcAft>
            </a:pPr>
            <a:endParaRPr lang="fr-FR" sz="1200" dirty="0"/>
          </a:p>
          <a:p>
            <a:pPr>
              <a:spcAft>
                <a:spcPts val="600"/>
              </a:spcAft>
            </a:pPr>
            <a:r>
              <a:rPr lang="fr-FR" sz="1200" dirty="0"/>
              <a:t>Soudeurs retoucheurs</a:t>
            </a:r>
          </a:p>
          <a:p>
            <a:pPr>
              <a:spcAft>
                <a:spcPts val="600"/>
              </a:spcAft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sz="1200" dirty="0"/>
              <a:t>…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endParaRPr lang="fr-FR" sz="1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>
              <a:spcAft>
                <a:spcPts val="600"/>
              </a:spcAft>
            </a:pPr>
            <a:endParaRPr lang="fr-FR" sz="1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Avec ou sans Qualification de soudure selon la norme 9606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Selon profil et cible de postes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Entrée/sortie permanente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grpSp>
        <p:nvGrpSpPr>
          <p:cNvPr id="6" name="Groupe 3">
            <a:extLst>
              <a:ext uri="{FF2B5EF4-FFF2-40B4-BE49-F238E27FC236}">
                <a16:creationId xmlns:a16="http://schemas.microsoft.com/office/drawing/2014/main" id="{67CB6DC9-D597-6D91-DB55-3741319A0AC9}"/>
              </a:ext>
            </a:extLst>
          </p:cNvPr>
          <p:cNvGrpSpPr/>
          <p:nvPr/>
        </p:nvGrpSpPr>
        <p:grpSpPr>
          <a:xfrm>
            <a:off x="74095" y="1721349"/>
            <a:ext cx="2389228" cy="873023"/>
            <a:chOff x="655661" y="1436568"/>
            <a:chExt cx="2783113" cy="1055053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89EA7BA-C58A-2C7E-6EDB-9D83486F6B9D}"/>
                </a:ext>
              </a:extLst>
            </p:cNvPr>
            <p:cNvSpPr/>
            <p:nvPr/>
          </p:nvSpPr>
          <p:spPr>
            <a:xfrm>
              <a:off x="655661" y="1436568"/>
              <a:ext cx="2783113" cy="1055053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11" name="ZoneTexte 6">
              <a:extLst>
                <a:ext uri="{FF2B5EF4-FFF2-40B4-BE49-F238E27FC236}">
                  <a16:creationId xmlns:a16="http://schemas.microsoft.com/office/drawing/2014/main" id="{B57F2F9B-315A-15D8-D673-BE1A210F3B16}"/>
                </a:ext>
              </a:extLst>
            </p:cNvPr>
            <p:cNvSpPr txBox="1"/>
            <p:nvPr/>
          </p:nvSpPr>
          <p:spPr>
            <a:xfrm>
              <a:off x="655661" y="1436568"/>
              <a:ext cx="2783113" cy="105505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Soudure</a:t>
              </a:r>
            </a:p>
          </p:txBody>
        </p:sp>
      </p:grpSp>
      <p:pic>
        <p:nvPicPr>
          <p:cNvPr id="2050" name="Picture 2" descr="Fiche métier Ingénieur soudeur : salaire, étude, rôle et compétence |  HelloWork">
            <a:extLst>
              <a:ext uri="{FF2B5EF4-FFF2-40B4-BE49-F238E27FC236}">
                <a16:creationId xmlns:a16="http://schemas.microsoft.com/office/drawing/2014/main" id="{82ECFF2C-F29A-1613-151B-CB7D3A11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2" y="2765815"/>
            <a:ext cx="1993178" cy="13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33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191" y="1357892"/>
            <a:ext cx="5627916" cy="52454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Parcours </a:t>
            </a:r>
            <a:r>
              <a:rPr lang="fr-FR" dirty="0">
                <a:highlight>
                  <a:srgbClr val="FFFF00"/>
                </a:highlight>
              </a:rPr>
              <a:t>Pilote Opérationnel en Logistique de Production </a:t>
            </a:r>
            <a:r>
              <a:rPr lang="fr-FR" dirty="0"/>
              <a:t>: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fr-FR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Assurer le pilotage de la réception, préparation et expédition des produits</a:t>
            </a:r>
          </a:p>
          <a:p>
            <a:pPr marL="534988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Assurer et contrôler la réception et l’expédition des produits</a:t>
            </a:r>
          </a:p>
          <a:p>
            <a:pPr marL="534988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Contrôler et mettre à jour les stocks</a:t>
            </a:r>
          </a:p>
          <a:p>
            <a:pPr marL="534988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Organiser le stockage et l’implantation des produits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2 - </a:t>
            </a: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Assurer la conduite de la gestion des stocks en lien avec la production</a:t>
            </a:r>
          </a:p>
          <a:p>
            <a:pPr marL="534988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Veiller à l’approvisionnement des produits en fonction du programme de production</a:t>
            </a:r>
          </a:p>
          <a:p>
            <a:pPr marL="534988"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Réguler l’acheminement entrant et sortant des produits 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3 - </a:t>
            </a:r>
            <a:r>
              <a:rPr lang="fr-FR" sz="12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Contribuer à l’amélioration continue en logistique industrielle</a:t>
            </a:r>
          </a:p>
          <a:p>
            <a:pPr marL="534988"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Identifier les dysfonctionnements de son secteur et proposer des solutions d’amélioration</a:t>
            </a:r>
          </a:p>
          <a:p>
            <a:pPr marL="534988" algn="just">
              <a:lnSpc>
                <a:spcPts val="1800"/>
              </a:lnSpc>
              <a:spcAft>
                <a:spcPts val="600"/>
              </a:spcAft>
              <a:tabLst>
                <a:tab pos="6031230" algn="r"/>
              </a:tabLst>
            </a:pPr>
            <a:r>
              <a:rPr lang="fr-FR" sz="105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Conduire les actions correctives confiées dans le cadre de plans d’actions</a:t>
            </a:r>
          </a:p>
          <a:p>
            <a:pPr>
              <a:spcAft>
                <a:spcPts val="600"/>
              </a:spcAft>
            </a:pPr>
            <a:r>
              <a:rPr lang="fr-FR" dirty="0"/>
              <a:t>Certification, durée et date de parcours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CQPM de niveau 4 RNCP37330 CQPM Pilote Opérationnel en Logistique de Production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385 heures - 55 jours + 6 semaines de stage + 35 h de CACES en option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200" b="0" dirty="0">
                <a:solidFill>
                  <a:srgbClr val="000000"/>
                </a:solidFill>
                <a:latin typeface="Arial" panose="020B0604020202020204" pitchFamily="34" charset="0"/>
              </a:rPr>
              <a:t>3 juin au 18 octobre</a:t>
            </a:r>
            <a:b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grpSp>
        <p:nvGrpSpPr>
          <p:cNvPr id="7" name="Groupe 16">
            <a:extLst>
              <a:ext uri="{FF2B5EF4-FFF2-40B4-BE49-F238E27FC236}">
                <a16:creationId xmlns:a16="http://schemas.microsoft.com/office/drawing/2014/main" id="{CB9C094E-1464-61B6-3993-639DE0DBC073}"/>
              </a:ext>
            </a:extLst>
          </p:cNvPr>
          <p:cNvGrpSpPr/>
          <p:nvPr/>
        </p:nvGrpSpPr>
        <p:grpSpPr>
          <a:xfrm>
            <a:off x="109433" y="1829594"/>
            <a:ext cx="3014941" cy="986409"/>
            <a:chOff x="5634432" y="4378833"/>
            <a:chExt cx="3014941" cy="986409"/>
          </a:xfrm>
        </p:grpSpPr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D3D310AA-B5E4-7570-001D-76496C6ED8E5}"/>
                </a:ext>
              </a:extLst>
            </p:cNvPr>
            <p:cNvSpPr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DA06B68B-0E41-6375-34F0-C8739112CEE1}"/>
                </a:ext>
              </a:extLst>
            </p:cNvPr>
            <p:cNvSpPr txBox="1"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Logistique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1D6BD3B-2A7B-5261-651F-7F521DD7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3" y="2995815"/>
            <a:ext cx="2676019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2 - NOS PARCOURS DE FORMATION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44DBB5-ACDD-7DE5-1C0C-F17BBF991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046" y="1117747"/>
            <a:ext cx="6216073" cy="52454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sz="1800" dirty="0">
                <a:highlight>
                  <a:srgbClr val="FFFF00"/>
                </a:highlight>
              </a:rPr>
              <a:t>Agent de fabrication polyvalent en mécanique et soudure</a:t>
            </a:r>
            <a:r>
              <a:rPr lang="fr-FR" sz="1800" dirty="0"/>
              <a:t>: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Modules du Socle de Compétences Industrielles Minimales (3 jours)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Module Accueil / Sécurité	1 Jour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Gestes et postures, sensibilisation à la sécurité, prévention des risques 	1 jour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Calculs Professionnels</a:t>
            </a:r>
            <a:r>
              <a:rPr lang="fr-FR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jour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Modules d’Organisation Industrielle (1 jour)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Intégrer et pratiquer les basiques d'autocontrôle, et de qualité en milieu industrie</a:t>
            </a:r>
            <a:r>
              <a:rPr lang="fr-FR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 jour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Modules Techniques –Initiation aux Procédés de mise en forme (25 jours)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Technologie générale et moyen de fabrication en chaudronnerie 	3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Lecture de plans Traçage Analyse d’un dossier technique (Débit OF Mod Op Gamme de </a:t>
            </a:r>
            <a:r>
              <a:rPr lang="fr-FR" sz="1000" dirty="0" err="1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fab</a:t>
            </a: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    5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 métrologie	 2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Les procédés mécanique 	5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 mise en forme chaudronnée aéronautique	5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Modules Techniques – Initiation au procédé de soudure (15 jours)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Technologie du soudage	13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Contrôles	1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Maintenance de 1er niveau	0.5 jours</a:t>
            </a:r>
          </a:p>
          <a:p>
            <a:pPr algn="just">
              <a:spcAft>
                <a:spcPts val="600"/>
              </a:spcAft>
              <a:tabLst>
                <a:tab pos="6031230" algn="r"/>
              </a:tabLst>
            </a:pP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Communication et compte rendu	0.5 jours</a:t>
            </a:r>
          </a:p>
          <a:p>
            <a:pPr>
              <a:spcAft>
                <a:spcPts val="600"/>
              </a:spcAft>
            </a:pPr>
            <a:r>
              <a:rPr lang="fr-FR" sz="1800" dirty="0"/>
              <a:t>Certification, durée et date de parcours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100" b="0" dirty="0">
                <a:solidFill>
                  <a:srgbClr val="000000"/>
                </a:solidFill>
                <a:latin typeface="Arial" panose="020B0604020202020204" pitchFamily="34" charset="0"/>
              </a:rPr>
              <a:t>Attestation de formation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100" b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39 jours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100" b="0" dirty="0">
                <a:solidFill>
                  <a:srgbClr val="000000"/>
                </a:solidFill>
                <a:latin typeface="Arial" panose="020B0604020202020204" pitchFamily="34" charset="0"/>
              </a:rPr>
              <a:t>Mars 2024</a:t>
            </a:r>
            <a:br>
              <a:rPr lang="fr-FR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fr-FR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800" dirty="0"/>
          </a:p>
        </p:txBody>
      </p:sp>
      <p:grpSp>
        <p:nvGrpSpPr>
          <p:cNvPr id="7" name="Groupe 16">
            <a:extLst>
              <a:ext uri="{FF2B5EF4-FFF2-40B4-BE49-F238E27FC236}">
                <a16:creationId xmlns:a16="http://schemas.microsoft.com/office/drawing/2014/main" id="{CB9C094E-1464-61B6-3993-639DE0DBC073}"/>
              </a:ext>
            </a:extLst>
          </p:cNvPr>
          <p:cNvGrpSpPr/>
          <p:nvPr/>
        </p:nvGrpSpPr>
        <p:grpSpPr>
          <a:xfrm>
            <a:off x="89881" y="2300648"/>
            <a:ext cx="2606058" cy="784297"/>
            <a:chOff x="5634432" y="4378833"/>
            <a:chExt cx="3014941" cy="986409"/>
          </a:xfrm>
        </p:grpSpPr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D3D310AA-B5E4-7570-001D-76496C6ED8E5}"/>
                </a:ext>
              </a:extLst>
            </p:cNvPr>
            <p:cNvSpPr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solidFill>
              <a:srgbClr val="5B97B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DA06B68B-0E41-6375-34F0-C8739112CEE1}"/>
                </a:ext>
              </a:extLst>
            </p:cNvPr>
            <p:cNvSpPr txBox="1"/>
            <p:nvPr/>
          </p:nvSpPr>
          <p:spPr>
            <a:xfrm>
              <a:off x="5634432" y="4378833"/>
              <a:ext cx="3014941" cy="9864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91440" rIns="91440" bIns="91440" anchor="ctr" anchorCtr="1" compatLnSpc="1">
              <a:noAutofit/>
            </a:bodyPr>
            <a:lstStyle/>
            <a:p>
              <a:pPr marL="0" marR="0" lvl="0" indent="0" algn="ctr" defTabSz="1066803" rtl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Agent polyvalent de fabrication</a:t>
              </a:r>
            </a:p>
          </p:txBody>
        </p:sp>
      </p:grpSp>
      <p:pic>
        <p:nvPicPr>
          <p:cNvPr id="3074" name="Picture 2" descr="La Chaudronnerie au service de votre industrie.">
            <a:extLst>
              <a:ext uri="{FF2B5EF4-FFF2-40B4-BE49-F238E27FC236}">
                <a16:creationId xmlns:a16="http://schemas.microsoft.com/office/drawing/2014/main" id="{51FF3095-FF43-1316-DAD7-024EB0EA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5" y="3278909"/>
            <a:ext cx="2065799" cy="13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82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67F0C-C078-49A9-8A25-99763D67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6517"/>
            <a:ext cx="9144000" cy="387798"/>
          </a:xfrm>
        </p:spPr>
        <p:txBody>
          <a:bodyPr anchor="ctr"/>
          <a:lstStyle/>
          <a:p>
            <a:r>
              <a:rPr lang="fr-FR" dirty="0"/>
              <a:t>Programme P’tit déjeuner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EC1A2-5C18-4CAE-9516-3FDBA3E7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068887"/>
            <a:ext cx="8064500" cy="5432596"/>
          </a:xfrm>
        </p:spPr>
        <p:txBody>
          <a:bodyPr anchor="ctr"/>
          <a:lstStyle/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1 - Accueil, tour de table et p’tit déjeuner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2 - Le dispositif « 1 emploi = 1 formation »</a:t>
            </a:r>
            <a:br>
              <a:rPr lang="fr-FR" dirty="0">
                <a:solidFill>
                  <a:srgbClr val="5B97B2"/>
                </a:solidFill>
              </a:rPr>
            </a:b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3 - L’offre de formation de la Fab’Academy</a:t>
            </a:r>
            <a:br>
              <a:rPr lang="fr-FR" dirty="0">
                <a:solidFill>
                  <a:srgbClr val="5B97B2"/>
                </a:solidFill>
              </a:rPr>
            </a:br>
            <a:r>
              <a:rPr lang="fr-FR" dirty="0">
                <a:solidFill>
                  <a:srgbClr val="5B97B2"/>
                </a:solidFill>
              </a:rPr>
              <a:t> 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4 - Le campus </a:t>
            </a:r>
            <a:r>
              <a:rPr lang="fr-FR" dirty="0" err="1">
                <a:solidFill>
                  <a:srgbClr val="5B97B2"/>
                </a:solidFill>
              </a:rPr>
              <a:t>Main’Up</a:t>
            </a:r>
            <a:br>
              <a:rPr lang="fr-FR" dirty="0">
                <a:solidFill>
                  <a:srgbClr val="5B97B2"/>
                </a:solidFill>
              </a:rPr>
            </a:b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5 - Vos besoins, vos attentes</a:t>
            </a:r>
          </a:p>
        </p:txBody>
      </p:sp>
    </p:spTree>
    <p:extLst>
      <p:ext uri="{BB962C8B-B14F-4D97-AF65-F5344CB8AC3E}">
        <p14:creationId xmlns:p14="http://schemas.microsoft.com/office/powerpoint/2010/main" val="300278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plein air, bâtiment, propriété&#10;&#10;Description générée automatiquement">
            <a:extLst>
              <a:ext uri="{FF2B5EF4-FFF2-40B4-BE49-F238E27FC236}">
                <a16:creationId xmlns:a16="http://schemas.microsoft.com/office/drawing/2014/main" id="{2B7921EE-C4AA-E18C-2DFA-05CDFD8BC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895" r="874" b="1805"/>
          <a:stretch/>
        </p:blipFill>
        <p:spPr>
          <a:xfrm>
            <a:off x="0" y="1311565"/>
            <a:ext cx="9144000" cy="554643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83951"/>
            <a:ext cx="8064500" cy="387798"/>
          </a:xfrm>
        </p:spPr>
        <p:txBody>
          <a:bodyPr wrap="square" anchor="t">
            <a:normAutofit/>
          </a:bodyPr>
          <a:lstStyle/>
          <a:p>
            <a:r>
              <a:rPr lang="fr-FR" dirty="0"/>
              <a:t>3 - NOUVEAU CENTRE MAIN’UP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9D6EABC-D05C-5E1D-70A1-47F1DB3C3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1876595"/>
            <a:ext cx="8504808" cy="3933077"/>
          </a:xfrm>
        </p:spPr>
        <p:txBody>
          <a:bodyPr wrap="square" anchor="t">
            <a:normAutofit fontScale="92500" lnSpcReduction="20000"/>
          </a:bodyPr>
          <a:lstStyle/>
          <a:p>
            <a:pPr marL="0" indent="0" algn="ctr">
              <a:spcAft>
                <a:spcPts val="600"/>
              </a:spcAft>
            </a:pPr>
            <a:r>
              <a:rPr lang="fr-FR" dirty="0">
                <a:solidFill>
                  <a:srgbClr val="5B97B2"/>
                </a:solidFill>
              </a:rPr>
              <a:t>EN QUELQUES MOTS  </a:t>
            </a:r>
          </a:p>
          <a:p>
            <a:pPr marL="0" indent="0" algn="ctr">
              <a:spcAft>
                <a:spcPts val="600"/>
              </a:spcAft>
            </a:pPr>
            <a:endParaRPr lang="fr-FR" dirty="0"/>
          </a:p>
          <a:p>
            <a:pPr marL="0" indent="0" algn="ctr">
              <a:spcAft>
                <a:spcPts val="600"/>
              </a:spcAft>
            </a:pPr>
            <a:endParaRPr lang="fr-FR" dirty="0"/>
          </a:p>
          <a:p>
            <a:pPr marL="0" indent="0" algn="ctr">
              <a:spcAft>
                <a:spcPts val="600"/>
              </a:spcAft>
            </a:pPr>
            <a:endParaRPr lang="fr-FR" dirty="0"/>
          </a:p>
          <a:p>
            <a:pPr marL="0" indent="0" algn="ctr"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</a:rPr>
              <a:t>7 150 m² dont 4 000 m² de plateaux techniques en </a:t>
            </a:r>
          </a:p>
          <a:p>
            <a:pPr marL="0" indent="0" algn="ctr"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</a:rPr>
              <a:t>Maintenance, Process, Automatismes , Electrotechnique, Soudure, Bureau d’Etudes, Usinage, Informatique … </a:t>
            </a:r>
          </a:p>
          <a:p>
            <a:pPr marL="0" indent="0" algn="ctr">
              <a:spcAft>
                <a:spcPts val="60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 algn="ctr"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</a:rPr>
              <a:t>Sur 3 niveaux</a:t>
            </a:r>
          </a:p>
          <a:p>
            <a:pPr marL="0" indent="0" algn="ctr">
              <a:spcAft>
                <a:spcPts val="60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 algn="ctr"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</a:rPr>
              <a:t>29 salles de cours </a:t>
            </a:r>
          </a:p>
          <a:p>
            <a:pPr marL="0" indent="0" algn="ctr">
              <a:spcAft>
                <a:spcPts val="600"/>
              </a:spcAft>
            </a:pPr>
            <a:endParaRPr lang="fr-FR" dirty="0">
              <a:solidFill>
                <a:schemeClr val="tx1"/>
              </a:solidFill>
            </a:endParaRPr>
          </a:p>
          <a:p>
            <a:pPr marL="0" indent="0" algn="ctr"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</a:rPr>
              <a:t>Des espaces de détente conviviaux</a:t>
            </a:r>
          </a:p>
          <a:p>
            <a:pPr marL="0" indent="0" algn="ctr">
              <a:spcAft>
                <a:spcPts val="600"/>
              </a:spcAft>
            </a:pPr>
            <a:endParaRPr lang="fr-FR" dirty="0"/>
          </a:p>
          <a:p>
            <a:pPr marL="0" indent="0" algn="ctr">
              <a:spcAft>
                <a:spcPts val="600"/>
              </a:spcAft>
            </a:pPr>
            <a:endParaRPr lang="fr-FR" dirty="0"/>
          </a:p>
          <a:p>
            <a:pPr marL="0" indent="0" algn="ctr">
              <a:spcAft>
                <a:spcPts val="600"/>
              </a:spcAf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79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B510C-F944-A45C-90B4-8F6700D00D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524" y="415538"/>
            <a:ext cx="8064495" cy="387797"/>
          </a:xfrm>
        </p:spPr>
        <p:txBody>
          <a:bodyPr/>
          <a:lstStyle/>
          <a:p>
            <a:pPr lvl="0"/>
            <a:r>
              <a:rPr lang="fr-FR" dirty="0"/>
              <a:t>3 - Notre NOUVEAU CENTRE été 2025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22AC100-C0FB-AD9C-9A1D-E59CEDF2B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24605"/>
            <a:ext cx="35622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b="1" dirty="0" err="1"/>
              <a:t>Main’Up</a:t>
            </a:r>
            <a:endParaRPr lang="fr-FR" b="1" dirty="0"/>
          </a:p>
          <a:p>
            <a:r>
              <a:rPr lang="fr-FR" sz="1400" b="1" dirty="0"/>
              <a:t>Découvrez </a:t>
            </a:r>
            <a:r>
              <a:rPr lang="fr-FR" sz="1400" b="1" dirty="0" err="1"/>
              <a:t>Main’Up</a:t>
            </a:r>
            <a:r>
              <a:rPr lang="fr-FR" sz="1400" b="1" dirty="0"/>
              <a:t>, le futur campus du Mans !</a:t>
            </a:r>
            <a:endParaRPr lang="fr-FR" sz="1400" dirty="0"/>
          </a:p>
          <a:p>
            <a:r>
              <a:rPr lang="fr-FR" sz="1100" dirty="0"/>
              <a:t>En août 2025, le centre de formation du Mans inaugurera ses nouveaux bâtiments. </a:t>
            </a:r>
          </a:p>
          <a:p>
            <a:endParaRPr lang="fr-FR" sz="1100" dirty="0"/>
          </a:p>
          <a:p>
            <a:r>
              <a:rPr lang="fr-FR" sz="1100" dirty="0"/>
              <a:t>L'emplacement retenu se situe en lieu et place du site actuel, permettant de capitaliser sur une parcelle idéalement placée : mobilité douce / axe routier / vie étudiante / écosystème emploi formation / proximité centre-ville.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C5B54D-DA0B-C3FE-0765-AF067A3F0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86475"/>
            <a:ext cx="9144000" cy="0"/>
          </a:xfrm>
          <a:prstGeom prst="rect">
            <a:avLst/>
          </a:prstGeom>
          <a:solidFill>
            <a:srgbClr val="F3F2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 Séquence Finale - 05-12-2023.mp4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88114518-5730-475E-49DE-72963811D6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F6D134B-7A10-FF0C-16C7-8B6D57C8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45" y="3819525"/>
            <a:ext cx="5149574" cy="29076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0D6D22-5DFD-7C81-C319-3B62B6A97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7" y="1200150"/>
            <a:ext cx="4457554" cy="2350663"/>
          </a:xfrm>
          <a:prstGeom prst="rect">
            <a:avLst/>
          </a:prstGeom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A9E98121-5062-1CFD-054D-96AB78D3A8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055E1F-7D8C-EA34-2948-4A9B22FF4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123787"/>
            <a:ext cx="4393733" cy="26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idées Forces, En </a:t>
            </a:r>
            <a:r>
              <a:rPr lang="fr-FR" dirty="0" err="1"/>
              <a:t>synthese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43AF20-6AA2-4442-BA5E-8C7D9E64E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30710"/>
            <a:ext cx="8064500" cy="5727290"/>
          </a:xfrm>
        </p:spPr>
        <p:txBody>
          <a:bodyPr anchor="ctr"/>
          <a:lstStyle/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Un dispositif souple, agile, personnalisable, </a:t>
            </a:r>
            <a:r>
              <a:rPr lang="fr-FR">
                <a:solidFill>
                  <a:srgbClr val="5B97B2"/>
                </a:solidFill>
              </a:rPr>
              <a:t>mixable…</a:t>
            </a: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Soutenu &amp; Financé par la Région PDL…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Pour répondre aux besoins de nos clients communs …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En favorisant l’insertion dans l’emploi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=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UNE OPPORTUNITE D’ALIMENTER LE TERRITOIRE 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D’UN VIVIER QUALIFIE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33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B510C-F944-A45C-90B4-8F6700D00D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524" y="415538"/>
            <a:ext cx="8064495" cy="387797"/>
          </a:xfrm>
        </p:spPr>
        <p:txBody>
          <a:bodyPr/>
          <a:lstStyle/>
          <a:p>
            <a:pPr lvl="0"/>
            <a:r>
              <a:rPr lang="fr-FR"/>
              <a:t>4 – Vos besoins ??</a:t>
            </a:r>
            <a:endParaRPr lang="fr-FR" dirty="0"/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88114518-5730-475E-49DE-72963811D6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A9E98121-5062-1CFD-054D-96AB78D3A8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Quel sont vos besoins ? - API">
            <a:extLst>
              <a:ext uri="{FF2B5EF4-FFF2-40B4-BE49-F238E27FC236}">
                <a16:creationId xmlns:a16="http://schemas.microsoft.com/office/drawing/2014/main" id="{32D5BA21-B1E6-D00B-1948-83B81A8A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2" y="1807586"/>
            <a:ext cx="36861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7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67F0C-C078-49A9-8A25-99763D67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6517"/>
            <a:ext cx="9144000" cy="387798"/>
          </a:xfrm>
        </p:spPr>
        <p:txBody>
          <a:bodyPr anchor="ctr"/>
          <a:lstStyle/>
          <a:p>
            <a:r>
              <a:rPr lang="fr-FR" dirty="0"/>
              <a:t>1 - LES ORIENTATIONS de la </a:t>
            </a:r>
            <a:r>
              <a:rPr lang="fr-FR" dirty="0" err="1"/>
              <a:t>region</a:t>
            </a:r>
            <a:r>
              <a:rPr lang="fr-FR" dirty="0"/>
              <a:t>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EEC1A2-5C18-4CAE-9516-3FDBA3E7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068887"/>
            <a:ext cx="8064500" cy="5756786"/>
          </a:xfrm>
        </p:spPr>
        <p:txBody>
          <a:bodyPr anchor="ctr"/>
          <a:lstStyle/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Transformer VISA M</a:t>
            </a:r>
            <a:r>
              <a:rPr lang="fr-FR" b="0" dirty="0">
                <a:solidFill>
                  <a:srgbClr val="5B97B2"/>
                </a:solidFill>
              </a:rPr>
              <a:t>é</a:t>
            </a:r>
            <a:r>
              <a:rPr lang="fr-FR" dirty="0">
                <a:solidFill>
                  <a:srgbClr val="5B97B2"/>
                </a:solidFill>
              </a:rPr>
              <a:t>tiers en un nouveau dispositif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[ 1 emploi – 1 formation ]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 Objectif : l’investissement en formation doit être réservé à l’insertion durable à l’emploi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Permettre une meilleure réactivité auprès des employeurs locaux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en déployant des formations plus souples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Une volonté de la Région d’assouplir le cadre de fonctionnement des marchés de formation et rendre possible les innovations pédagogiques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Fab’Academy centre Maine reste mandataire </a:t>
            </a:r>
          </a:p>
        </p:txBody>
      </p:sp>
    </p:spTree>
    <p:extLst>
      <p:ext uri="{BB962C8B-B14F-4D97-AF65-F5344CB8AC3E}">
        <p14:creationId xmlns:p14="http://schemas.microsoft.com/office/powerpoint/2010/main" val="357231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EEBEF-244D-4CFB-A56D-19E0D49B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1 - OBJECTIFS DU NOUVEAU 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C4670B-42D7-4518-A47E-E2C8916A5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20878"/>
            <a:ext cx="8064500" cy="5737122"/>
          </a:xfrm>
        </p:spPr>
        <p:txBody>
          <a:bodyPr anchor="ctr"/>
          <a:lstStyle/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Assurer aux acteurs économiques ligériens les compétences dont ils ont besoin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Répondre aux besoins de qualifications de l’ensemble 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des publics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Favoriser l’insertion professionnelle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Parcours de formation individualisés, souples et adaptés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9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F1CE7-FA3C-4675-A82E-D66FF0AC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1 - PUBLICS bénéficiaires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9D728B-389F-4DB3-AD55-E63CD1DD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56234"/>
            <a:ext cx="8064500" cy="3613294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5B97B2"/>
                </a:solidFill>
              </a:rPr>
              <a:t>Personne en recherche d’emploi de 16 ans et + de tous niveaux 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Personnes sous mains de justice 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Demandeurs d’emploi en CSP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CDI intérimaire ou CDD d’au moins 6 mois en intérim </a:t>
            </a:r>
          </a:p>
          <a:p>
            <a:pPr marL="0" indent="0" algn="ctr"/>
            <a:r>
              <a:rPr lang="fr-FR" dirty="0">
                <a:solidFill>
                  <a:srgbClr val="5B97B2"/>
                </a:solidFill>
              </a:rPr>
              <a:t>Par dérogation, aux stagiaires ayant quitté la formation pour un emploi depuis moins de 6 mois et revenant en formation sous statut salarié, pour terminer leur parcours</a:t>
            </a:r>
          </a:p>
        </p:txBody>
      </p:sp>
    </p:spTree>
    <p:extLst>
      <p:ext uri="{BB962C8B-B14F-4D97-AF65-F5344CB8AC3E}">
        <p14:creationId xmlns:p14="http://schemas.microsoft.com/office/powerpoint/2010/main" val="277189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F1CE7-FA3C-4675-A82E-D66FF0AC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1 - PUBLICS NON ELIGIBLES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9D728B-389F-4DB3-AD55-E63CD1DD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380092"/>
            <a:ext cx="8064500" cy="4752853"/>
          </a:xfrm>
        </p:spPr>
        <p:txBody>
          <a:bodyPr anchor="ctr"/>
          <a:lstStyle/>
          <a:p>
            <a:pPr marL="0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Ne sont pas éligibles : 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salariés en contrat de travail 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travailleurs indépendants en activité professionnelle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fonctionnaires et les salariés en disponibilité ou en congés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sans solde 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salariés des chantiers d’insertion 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personnes en congés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retraités</a:t>
            </a:r>
          </a:p>
          <a:p>
            <a:pPr marL="719138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5B97B2"/>
                </a:solidFill>
              </a:rPr>
              <a:t>Les étudiants </a:t>
            </a:r>
          </a:p>
        </p:txBody>
      </p:sp>
    </p:spTree>
    <p:extLst>
      <p:ext uri="{BB962C8B-B14F-4D97-AF65-F5344CB8AC3E}">
        <p14:creationId xmlns:p14="http://schemas.microsoft.com/office/powerpoint/2010/main" val="419683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F1CE7-FA3C-4675-A82E-D66FF0AC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1 - publics prioritaires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9D728B-389F-4DB3-AD55-E63CD1DD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11045"/>
            <a:ext cx="8064500" cy="5746955"/>
          </a:xfrm>
        </p:spPr>
        <p:txBody>
          <a:bodyPr anchor="ctr"/>
          <a:lstStyle/>
          <a:p>
            <a:pPr algn="ctr"/>
            <a:r>
              <a:rPr lang="fr-FR" dirty="0">
                <a:solidFill>
                  <a:srgbClr val="5B97B2"/>
                </a:solidFill>
              </a:rPr>
              <a:t>DEMANDEURS D’EMPLOI EN DIFFICULTÉ :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De longue durée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Non qualifiés infra BAC 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Reconnus TH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Bénéficiaire du RAS </a:t>
            </a:r>
          </a:p>
          <a:p>
            <a:pPr algn="ctr"/>
            <a:r>
              <a:rPr lang="fr-FR" dirty="0">
                <a:solidFill>
                  <a:srgbClr val="5B97B2"/>
                </a:solidFill>
              </a:rPr>
              <a:t>Originaires des QPV (quartier prioritaire)</a:t>
            </a:r>
          </a:p>
          <a:p>
            <a:pPr marL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Non francophones</a:t>
            </a:r>
          </a:p>
        </p:txBody>
      </p:sp>
    </p:spTree>
    <p:extLst>
      <p:ext uri="{BB962C8B-B14F-4D97-AF65-F5344CB8AC3E}">
        <p14:creationId xmlns:p14="http://schemas.microsoft.com/office/powerpoint/2010/main" val="289487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F1CE7-FA3C-4675-A82E-D66FF0AC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1 - Les formalités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9D728B-389F-4DB3-AD55-E63CD1DD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11046"/>
            <a:ext cx="8064500" cy="5746954"/>
          </a:xfrm>
        </p:spPr>
        <p:txBody>
          <a:bodyPr anchor="ctr"/>
          <a:lstStyle/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chemeClr val="tx1"/>
                </a:solidFill>
              </a:rPr>
              <a:t>A qui cela s’adresse-t-il ? 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Tous types d’employeurs privés et publics sur tous les secteurs</a:t>
            </a:r>
          </a:p>
          <a:p>
            <a:pPr marL="0" indent="0" algn="ctr">
              <a:spcAft>
                <a:spcPts val="40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chemeClr val="tx1"/>
                </a:solidFill>
              </a:rPr>
              <a:t>Pour quel type de formation, quelle durée ? 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Formation certifiante, qualifiante, par bloc de compétences ou professionnalisante 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Durée adaptée en fonction des besoins et du niveau du candidat</a:t>
            </a:r>
          </a:p>
          <a:p>
            <a:pPr marL="0" indent="0" algn="ctr">
              <a:spcAft>
                <a:spcPts val="40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chemeClr val="tx1"/>
                </a:solidFill>
              </a:rPr>
              <a:t>Zone géographique ? 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Territoire des Pays de la Loire uniquement</a:t>
            </a:r>
          </a:p>
          <a:p>
            <a:pPr marL="0" indent="0" algn="ctr">
              <a:spcAft>
                <a:spcPts val="40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chemeClr val="tx1"/>
                </a:solidFill>
              </a:rPr>
              <a:t>Types de contrat de travail possibles à l’issue de la formation ? 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CDI, CDI intérimaires ou à durée indéterminée d’au moins 6 mois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Contrats en alternance ( professionnalisation ou apprentissage)</a:t>
            </a:r>
          </a:p>
          <a:p>
            <a:pPr marL="0" indent="0" algn="ctr">
              <a:spcAft>
                <a:spcPts val="400"/>
              </a:spcAft>
            </a:pPr>
            <a:r>
              <a:rPr lang="fr-FR" dirty="0">
                <a:solidFill>
                  <a:srgbClr val="5B97B2"/>
                </a:solidFill>
              </a:rPr>
              <a:t>Contrats saisonniers d’au moins 6 mois</a:t>
            </a:r>
          </a:p>
        </p:txBody>
      </p:sp>
    </p:spTree>
    <p:extLst>
      <p:ext uri="{BB962C8B-B14F-4D97-AF65-F5344CB8AC3E}">
        <p14:creationId xmlns:p14="http://schemas.microsoft.com/office/powerpoint/2010/main" val="396143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50EEB-C71B-4BEB-B677-0D7ADA96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1 - La procédure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43AF20-6AA2-4442-BA5E-8C7D9E64E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30710"/>
            <a:ext cx="8064500" cy="5727290"/>
          </a:xfrm>
        </p:spPr>
        <p:txBody>
          <a:bodyPr anchor="ctr"/>
          <a:lstStyle/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Le donneur d’ordre ou l’employeur : 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- prend contact avec la Fab’Academy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 - complète le formulaire « Intention d’embauche entreprise » 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- s’engage à intégrer dans l’emploi le profil formé </a:t>
            </a: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- sur un contrat d’au moins 6 mois*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L’intention d’embauche permet de diffuser une annonce d’emploi via France Travail </a:t>
            </a: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endParaRPr lang="fr-FR" dirty="0">
              <a:solidFill>
                <a:srgbClr val="5B97B2"/>
              </a:solidFill>
            </a:endParaRPr>
          </a:p>
          <a:p>
            <a:pPr marL="0" indent="0" algn="ctr">
              <a:spcAft>
                <a:spcPts val="0"/>
              </a:spcAft>
            </a:pPr>
            <a:r>
              <a:rPr lang="fr-FR" dirty="0">
                <a:solidFill>
                  <a:srgbClr val="5B97B2"/>
                </a:solidFill>
              </a:rPr>
              <a:t>L’employeur et la Fab’Academy participent à la promotion de l’offre et participent au recrutement</a:t>
            </a:r>
          </a:p>
        </p:txBody>
      </p:sp>
    </p:spTree>
    <p:extLst>
      <p:ext uri="{BB962C8B-B14F-4D97-AF65-F5344CB8AC3E}">
        <p14:creationId xmlns:p14="http://schemas.microsoft.com/office/powerpoint/2010/main" val="622654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page"/>
</p:tagLst>
</file>

<file path=ppt/theme/theme1.xml><?xml version="1.0" encoding="utf-8"?>
<a:theme xmlns:a="http://schemas.openxmlformats.org/drawingml/2006/main" name="PowerPoint">
  <a:themeElements>
    <a:clrScheme name="UIMM">
      <a:dk1>
        <a:srgbClr val="58595B"/>
      </a:dk1>
      <a:lt1>
        <a:sysClr val="window" lastClr="FFFFFF"/>
      </a:lt1>
      <a:dk2>
        <a:srgbClr val="005677"/>
      </a:dk2>
      <a:lt2>
        <a:srgbClr val="E2051B"/>
      </a:lt2>
      <a:accent1>
        <a:srgbClr val="5B97B2"/>
      </a:accent1>
      <a:accent2>
        <a:srgbClr val="00A19C"/>
      </a:accent2>
      <a:accent3>
        <a:srgbClr val="FFBC3A"/>
      </a:accent3>
      <a:accent4>
        <a:srgbClr val="F17C0E"/>
      </a:accent4>
      <a:accent5>
        <a:srgbClr val="B41B82"/>
      </a:accent5>
      <a:accent6>
        <a:srgbClr val="7C2250"/>
      </a:accent6>
      <a:hlink>
        <a:srgbClr val="58595B"/>
      </a:hlink>
      <a:folHlink>
        <a:srgbClr val="58595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Modele PWP Support presentation" id="{555EE5C8-BFE0-4986-BBF4-6633CBD5DDAD}" vid="{D8BD0A2E-9228-4237-9EF3-E9536107F6B0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D7FEB35EBDF646A12AFD5515421559" ma:contentTypeVersion="23" ma:contentTypeDescription="Crée un document." ma:contentTypeScope="" ma:versionID="decaccea9d958f07ac22143f84163f5b">
  <xsd:schema xmlns:xsd="http://www.w3.org/2001/XMLSchema" xmlns:xs="http://www.w3.org/2001/XMLSchema" xmlns:p="http://schemas.microsoft.com/office/2006/metadata/properties" xmlns:ns2="1d027592-64d9-4db5-a38d-5af033447e28" xmlns:ns3="e3bf16a5-04e9-4792-9714-552f9be17501" targetNamespace="http://schemas.microsoft.com/office/2006/metadata/properties" ma:root="true" ma:fieldsID="f887bc9835f96461dc7036b311075791" ns2:_="" ns3:_="">
    <xsd:import namespace="1d027592-64d9-4db5-a38d-5af033447e28"/>
    <xsd:import namespace="e3bf16a5-04e9-4792-9714-552f9be17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Pilotedelaction" minOccurs="0"/>
                <xsd:element ref="ns2:Conseillersenformation" minOccurs="0"/>
                <xsd:element ref="ns3:SharedWithUsers" minOccurs="0"/>
                <xsd:element ref="ns3:SharedWithDetails" minOccurs="0"/>
                <xsd:element ref="ns2:txt" minOccurs="0"/>
                <xsd:element ref="ns2:oui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27592-64d9-4db5-a38d-5af033447e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ilotedelaction" ma:index="10" nillable="true" ma:displayName="Pilote de l'action" ma:format="Dropdown" ma:list="UserInfo" ma:SharePointGroup="0" ma:internalName="Pilotedelacti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seillersenformation" ma:index="11" nillable="true" ma:displayName="Conseillers en formation" ma:format="Dropdown" ma:list="UserInfo" ma:SharePointGroup="0" ma:internalName="Conseillersenformati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xt" ma:index="14" nillable="true" ma:displayName="txt" ma:format="Dropdown" ma:internalName="txt">
      <xsd:simpleType>
        <xsd:restriction base="dms:Text">
          <xsd:maxLength value="255"/>
        </xsd:restriction>
      </xsd:simpleType>
    </xsd:element>
    <xsd:element name="oui" ma:index="15" nillable="true" ma:displayName="oui" ma:default="1" ma:format="Dropdown" ma:internalName="oui">
      <xsd:simpleType>
        <xsd:restriction base="dms:Boolean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alises d’images" ma:readOnly="false" ma:fieldId="{5cf76f15-5ced-4ddc-b409-7134ff3c332f}" ma:taxonomyMulti="true" ma:sspId="b2ffa0f0-c0f5-4dcd-8b97-16c06b24f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8" nillable="true" ma:displayName="État de validation" ma:internalName="_x00c9_tat_x0020_de_x0020_validation">
      <xsd:simpleType>
        <xsd:restriction base="dms:Text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f16a5-04e9-4792-9714-552f9be17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b69cda1e-c362-4cdd-bcda-9c7fb3bf7fe0}" ma:internalName="TaxCatchAll" ma:showField="CatchAllData" ma:web="e3bf16a5-04e9-4792-9714-552f9be175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bf16a5-04e9-4792-9714-552f9be17501" xsi:nil="true"/>
    <lcf76f155ced4ddcb4097134ff3c332f xmlns="1d027592-64d9-4db5-a38d-5af033447e28">
      <Terms xmlns="http://schemas.microsoft.com/office/infopath/2007/PartnerControls"/>
    </lcf76f155ced4ddcb4097134ff3c332f>
    <_Flow_SignoffStatus xmlns="1d027592-64d9-4db5-a38d-5af033447e28" xsi:nil="true"/>
    <Conseillersenformation xmlns="1d027592-64d9-4db5-a38d-5af033447e28">
      <UserInfo>
        <DisplayName/>
        <AccountId xsi:nil="true"/>
        <AccountType/>
      </UserInfo>
    </Conseillersenformation>
    <oui xmlns="1d027592-64d9-4db5-a38d-5af033447e28">true</oui>
    <Pilotedelaction xmlns="1d027592-64d9-4db5-a38d-5af033447e28">
      <UserInfo>
        <DisplayName/>
        <AccountId xsi:nil="true"/>
        <AccountType/>
      </UserInfo>
    </Pilotedelaction>
    <txt xmlns="1d027592-64d9-4db5-a38d-5af033447e28" xsi:nil="true"/>
  </documentManagement>
</p:properties>
</file>

<file path=customXml/itemProps1.xml><?xml version="1.0" encoding="utf-8"?>
<ds:datastoreItem xmlns:ds="http://schemas.openxmlformats.org/officeDocument/2006/customXml" ds:itemID="{D890714D-47E9-4ECE-BF61-831892ADDE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425291-07AC-4FDA-82D6-EDFCB9363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027592-64d9-4db5-a38d-5af033447e28"/>
    <ds:schemaRef ds:uri="e3bf16a5-04e9-4792-9714-552f9be17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73D526-4012-4E96-8137-3C032C3396F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c9ca4d4d-ff5c-4acc-a1c5-a766e2226065"/>
    <ds:schemaRef ds:uri="http://purl.org/dc/dcmitype/"/>
    <ds:schemaRef ds:uri="http://www.w3.org/XML/1998/namespace"/>
    <ds:schemaRef ds:uri="http://schemas.microsoft.com/office/infopath/2007/PartnerControls"/>
    <ds:schemaRef ds:uri="6b614166-f30e-412d-a4b3-1e2ecd9bf39e"/>
    <ds:schemaRef ds:uri="http://schemas.microsoft.com/office/2006/metadata/properties"/>
    <ds:schemaRef ds:uri="e3bf16a5-04e9-4792-9714-552f9be17501"/>
    <ds:schemaRef ds:uri="1d027592-64d9-4db5-a38d-5af033447e2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1-Modele PWP Support presentation</Template>
  <TotalTime>337</TotalTime>
  <Words>1888</Words>
  <Application>Microsoft Office PowerPoint</Application>
  <PresentationFormat>Affichage à l'écran (4:3)</PresentationFormat>
  <Paragraphs>306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Cambria</vt:lpstr>
      <vt:lpstr>Univers</vt:lpstr>
      <vt:lpstr>Wingdings</vt:lpstr>
      <vt:lpstr>PowerPoint</vt:lpstr>
      <vt:lpstr>P’tit déjeuner RANDSTAD Nos opportunités  nouveau programme régional  [ 1 emploi = 1 formation ]</vt:lpstr>
      <vt:lpstr>Programme P’tit déjeuner</vt:lpstr>
      <vt:lpstr>1 - LES ORIENTATIONS de la region 2024</vt:lpstr>
      <vt:lpstr>1 - OBJECTIFS DU NOUVEAU PROGRAMME</vt:lpstr>
      <vt:lpstr>1 - PUBLICS bénéficiaires</vt:lpstr>
      <vt:lpstr>1 - PUBLICS NON ELIGIBLES</vt:lpstr>
      <vt:lpstr>1 - publics prioritaires</vt:lpstr>
      <vt:lpstr>1 - Les formalités</vt:lpstr>
      <vt:lpstr>1 - La procédure</vt:lpstr>
      <vt:lpstr>2 - NOS PARCOURS DE FORMATION</vt:lpstr>
      <vt:lpstr>2 - NOS PARCOURS DE FORMATION</vt:lpstr>
      <vt:lpstr>2 - NOS PARCOURS DE FORMATION</vt:lpstr>
      <vt:lpstr>2 - NOS PARCOURS DE FORMATION</vt:lpstr>
      <vt:lpstr>2 - NOS PARCOURS DE FORMATION</vt:lpstr>
      <vt:lpstr>2 - NOS PARCOURS DE FORMATION</vt:lpstr>
      <vt:lpstr>2 - NOS PARCOURS DE FORMATION</vt:lpstr>
      <vt:lpstr>2 - NOS PARCOURS DE FORMATION</vt:lpstr>
      <vt:lpstr>2 - NOS PARCOURS DE FORMATION</vt:lpstr>
      <vt:lpstr>2 - NOS PARCOURS DE FORMATION</vt:lpstr>
      <vt:lpstr>3 - NOUVEAU CENTRE MAIN’UP</vt:lpstr>
      <vt:lpstr>3 - Notre NOUVEAU CENTRE été 2025</vt:lpstr>
      <vt:lpstr>Les idées Forces, En synthese </vt:lpstr>
      <vt:lpstr>4 – Vos besoins ??</vt:lpstr>
    </vt:vector>
  </TitlesOfParts>
  <Manager/>
  <Company>Fab'Academy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P’tit déjeuner RANDSTAD Nos opportunités  nouveau programme régional  [ 1 emploi = 1 formation ]</dc:title>
  <dc:subject/>
  <dc:creator>URIEN Marine</dc:creator>
  <cp:keywords/>
  <dc:description/>
  <cp:lastModifiedBy>CHOPIN Armelle</cp:lastModifiedBy>
  <cp:revision>7</cp:revision>
  <cp:lastPrinted>2017-10-20T09:04:29Z</cp:lastPrinted>
  <dcterms:created xsi:type="dcterms:W3CDTF">2024-02-08T13:45:39Z</dcterms:created>
  <dcterms:modified xsi:type="dcterms:W3CDTF">2024-02-13T13:59:35Z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0x0101007180BA6E8A5A5E48AE9D1129F784B43D</vt:lpwstr>
  </property>
  <property fmtid="{D5CDD505-2E9C-101B-9397-08002B2CF9AE}" pid="3" name="MediaServiceImageTags">
    <vt:lpwstr/>
  </property>
</Properties>
</file>